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6" r:id="rId7"/>
    <p:sldId id="268" r:id="rId8"/>
    <p:sldId id="263" r:id="rId9"/>
  </p:sldIdLst>
  <p:sldSz cx="18288000" cy="10287000"/>
  <p:notesSz cx="6858000" cy="9144000"/>
  <p:embeddedFontLst>
    <p:embeddedFont>
      <p:font typeface="Abadi" panose="020B0604020104020204" pitchFamily="34" charset="0"/>
      <p:regular r:id="rId11"/>
    </p:embeddedFont>
    <p:embeddedFont>
      <p:font typeface="Abadi Extra Light" panose="020B0204020104020204" pitchFamily="34" charset="0"/>
      <p:regular r:id="rId12"/>
    </p:embeddedFont>
    <p:embeddedFont>
      <p:font typeface="Calibri" panose="020F0502020204030204" pitchFamily="3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
      <p:font typeface="Handy Casual" panose="020B0604020202020204" charset="0"/>
      <p:regular r:id="rId21"/>
    </p:embeddedFont>
    <p:embeddedFont>
      <p:font typeface="Modern Love" panose="04090805081005020601" pitchFamily="8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1" d="100"/>
          <a:sy n="41" d="100"/>
        </p:scale>
        <p:origin x="1140" y="1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EDD0E-74DE-4471-9468-4BAD19247277}" type="datetimeFigureOut">
              <a:rPr lang="es-MX" smtClean="0"/>
              <a:t>27/03/2023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4A6232-C527-4B53-8563-53762E9BA6E0}" type="slidenum">
              <a:rPr lang="es-MX" smtClean="0"/>
              <a:t>‹Nº›</a:t>
            </a:fld>
            <a:endParaRPr lang="es-MX"/>
          </a:p>
        </p:txBody>
      </p:sp>
    </p:spTree>
    <p:extLst>
      <p:ext uri="{BB962C8B-B14F-4D97-AF65-F5344CB8AC3E}">
        <p14:creationId xmlns:p14="http://schemas.microsoft.com/office/powerpoint/2010/main" val="3504695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74A6232-C527-4B53-8563-53762E9BA6E0}" type="slidenum">
              <a:rPr lang="es-MX" smtClean="0"/>
              <a:t>6</a:t>
            </a:fld>
            <a:endParaRPr lang="es-MX"/>
          </a:p>
        </p:txBody>
      </p:sp>
    </p:spTree>
    <p:extLst>
      <p:ext uri="{BB962C8B-B14F-4D97-AF65-F5344CB8AC3E}">
        <p14:creationId xmlns:p14="http://schemas.microsoft.com/office/powerpoint/2010/main" val="2816458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74A6232-C527-4B53-8563-53762E9BA6E0}" type="slidenum">
              <a:rPr lang="es-MX" smtClean="0"/>
              <a:t>7</a:t>
            </a:fld>
            <a:endParaRPr lang="es-MX"/>
          </a:p>
        </p:txBody>
      </p:sp>
    </p:spTree>
    <p:extLst>
      <p:ext uri="{BB962C8B-B14F-4D97-AF65-F5344CB8AC3E}">
        <p14:creationId xmlns:p14="http://schemas.microsoft.com/office/powerpoint/2010/main" val="3986678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2.svg"/><Relationship Id="rId18" Type="http://schemas.openxmlformats.org/officeDocument/2006/relationships/image" Target="../media/image31.png"/><Relationship Id="rId3" Type="http://schemas.openxmlformats.org/officeDocument/2006/relationships/image" Target="../media/image24.svg"/><Relationship Id="rId21" Type="http://schemas.openxmlformats.org/officeDocument/2006/relationships/image" Target="../media/image34.svg"/><Relationship Id="rId7" Type="http://schemas.openxmlformats.org/officeDocument/2006/relationships/image" Target="../media/image26.svg"/><Relationship Id="rId12" Type="http://schemas.openxmlformats.org/officeDocument/2006/relationships/image" Target="../media/image21.png"/><Relationship Id="rId17" Type="http://schemas.openxmlformats.org/officeDocument/2006/relationships/image" Target="../media/image30.svg"/><Relationship Id="rId2" Type="http://schemas.openxmlformats.org/officeDocument/2006/relationships/image" Target="../media/image23.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4.svg"/><Relationship Id="rId5" Type="http://schemas.openxmlformats.org/officeDocument/2006/relationships/image" Target="../media/image6.svg"/><Relationship Id="rId15" Type="http://schemas.openxmlformats.org/officeDocument/2006/relationships/image" Target="../media/image28.svg"/><Relationship Id="rId10" Type="http://schemas.openxmlformats.org/officeDocument/2006/relationships/image" Target="../media/image13.png"/><Relationship Id="rId19" Type="http://schemas.openxmlformats.org/officeDocument/2006/relationships/image" Target="../media/image32.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18" Type="http://schemas.openxmlformats.org/officeDocument/2006/relationships/image" Target="../media/image21.png"/><Relationship Id="rId26" Type="http://schemas.openxmlformats.org/officeDocument/2006/relationships/image" Target="../media/image39.png"/><Relationship Id="rId3" Type="http://schemas.openxmlformats.org/officeDocument/2006/relationships/image" Target="../media/image2.svg"/><Relationship Id="rId21" Type="http://schemas.openxmlformats.org/officeDocument/2006/relationships/image" Target="../media/image36.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6.svg"/><Relationship Id="rId25" Type="http://schemas.openxmlformats.org/officeDocument/2006/relationships/image" Target="../media/image20.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image" Target="../media/image19.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38.svg"/><Relationship Id="rId28" Type="http://schemas.openxmlformats.org/officeDocument/2006/relationships/image" Target="../media/image41.png"/><Relationship Id="rId10" Type="http://schemas.openxmlformats.org/officeDocument/2006/relationships/image" Target="../media/image11.png"/><Relationship Id="rId19" Type="http://schemas.openxmlformats.org/officeDocument/2006/relationships/image" Target="../media/image22.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37.png"/><Relationship Id="rId27" Type="http://schemas.openxmlformats.org/officeDocument/2006/relationships/image" Target="../media/image40.sv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51.svg"/><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49.svg"/><Relationship Id="rId5" Type="http://schemas.openxmlformats.org/officeDocument/2006/relationships/image" Target="../media/image45.sv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16.svg"/><Relationship Id="rId14"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image" Target="../media/image57.png"/><Relationship Id="rId3" Type="http://schemas.openxmlformats.org/officeDocument/2006/relationships/image" Target="../media/image54.svg"/><Relationship Id="rId21" Type="http://schemas.openxmlformats.org/officeDocument/2006/relationships/image" Target="../media/image22.svg"/><Relationship Id="rId7" Type="http://schemas.openxmlformats.org/officeDocument/2006/relationships/image" Target="../media/image4.svg"/><Relationship Id="rId12" Type="http://schemas.openxmlformats.org/officeDocument/2006/relationships/image" Target="../media/image11.png"/><Relationship Id="rId17" Type="http://schemas.openxmlformats.org/officeDocument/2006/relationships/image" Target="../media/image14.svg"/><Relationship Id="rId25" Type="http://schemas.openxmlformats.org/officeDocument/2006/relationships/image" Target="../media/image20.svg"/><Relationship Id="rId2" Type="http://schemas.openxmlformats.org/officeDocument/2006/relationships/image" Target="../media/image53.png"/><Relationship Id="rId16" Type="http://schemas.openxmlformats.org/officeDocument/2006/relationships/image" Target="../media/image13.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24" Type="http://schemas.openxmlformats.org/officeDocument/2006/relationships/image" Target="../media/image19.png"/><Relationship Id="rId5" Type="http://schemas.openxmlformats.org/officeDocument/2006/relationships/image" Target="../media/image2.svg"/><Relationship Id="rId15" Type="http://schemas.openxmlformats.org/officeDocument/2006/relationships/image" Target="../media/image10.svg"/><Relationship Id="rId23" Type="http://schemas.openxmlformats.org/officeDocument/2006/relationships/image" Target="../media/image56.svg"/><Relationship Id="rId28" Type="http://schemas.openxmlformats.org/officeDocument/2006/relationships/image" Target="../media/image59.png"/><Relationship Id="rId10" Type="http://schemas.openxmlformats.org/officeDocument/2006/relationships/image" Target="../media/image7.png"/><Relationship Id="rId19" Type="http://schemas.openxmlformats.org/officeDocument/2006/relationships/image" Target="../media/image16.sv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9.png"/><Relationship Id="rId22" Type="http://schemas.openxmlformats.org/officeDocument/2006/relationships/image" Target="../media/image55.png"/><Relationship Id="rId27" Type="http://schemas.openxmlformats.org/officeDocument/2006/relationships/image" Target="../media/image58.sv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9.png"/><Relationship Id="rId18" Type="http://schemas.openxmlformats.org/officeDocument/2006/relationships/image" Target="../media/image16.svg"/><Relationship Id="rId26" Type="http://schemas.openxmlformats.org/officeDocument/2006/relationships/image" Target="../media/image20.svg"/><Relationship Id="rId3" Type="http://schemas.openxmlformats.org/officeDocument/2006/relationships/image" Target="../media/image1.png"/><Relationship Id="rId21" Type="http://schemas.openxmlformats.org/officeDocument/2006/relationships/image" Target="../media/image35.png"/><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15.png"/><Relationship Id="rId25"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22.svg"/><Relationship Id="rId29"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1.png"/><Relationship Id="rId24" Type="http://schemas.openxmlformats.org/officeDocument/2006/relationships/image" Target="../media/image38.sv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37.png"/><Relationship Id="rId28" Type="http://schemas.openxmlformats.org/officeDocument/2006/relationships/image" Target="../media/image40.svg"/><Relationship Id="rId10" Type="http://schemas.openxmlformats.org/officeDocument/2006/relationships/image" Target="../media/image8.svg"/><Relationship Id="rId19" Type="http://schemas.openxmlformats.org/officeDocument/2006/relationships/image" Target="../media/image21.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0.svg"/><Relationship Id="rId22" Type="http://schemas.openxmlformats.org/officeDocument/2006/relationships/image" Target="../media/image36.svg"/><Relationship Id="rId27"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9.png"/><Relationship Id="rId18" Type="http://schemas.openxmlformats.org/officeDocument/2006/relationships/image" Target="../media/image16.svg"/><Relationship Id="rId26" Type="http://schemas.openxmlformats.org/officeDocument/2006/relationships/image" Target="../media/image20.svg"/><Relationship Id="rId3" Type="http://schemas.openxmlformats.org/officeDocument/2006/relationships/image" Target="../media/image1.png"/><Relationship Id="rId21" Type="http://schemas.openxmlformats.org/officeDocument/2006/relationships/image" Target="../media/image35.png"/><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15.png"/><Relationship Id="rId25"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4.svg"/><Relationship Id="rId20"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1.png"/><Relationship Id="rId24" Type="http://schemas.openxmlformats.org/officeDocument/2006/relationships/image" Target="../media/image38.sv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37.png"/><Relationship Id="rId28" Type="http://schemas.openxmlformats.org/officeDocument/2006/relationships/image" Target="../media/image40.svg"/><Relationship Id="rId10" Type="http://schemas.openxmlformats.org/officeDocument/2006/relationships/image" Target="../media/image8.svg"/><Relationship Id="rId19" Type="http://schemas.openxmlformats.org/officeDocument/2006/relationships/image" Target="../media/image21.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0.svg"/><Relationship Id="rId22" Type="http://schemas.openxmlformats.org/officeDocument/2006/relationships/image" Target="../media/image36.svg"/><Relationship Id="rId27"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18" Type="http://schemas.openxmlformats.org/officeDocument/2006/relationships/image" Target="../media/image15.png"/><Relationship Id="rId3" Type="http://schemas.openxmlformats.org/officeDocument/2006/relationships/image" Target="../media/image62.svg"/><Relationship Id="rId21" Type="http://schemas.openxmlformats.org/officeDocument/2006/relationships/image" Target="../media/image20.sv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image" Target="../media/image61.png"/><Relationship Id="rId16" Type="http://schemas.openxmlformats.org/officeDocument/2006/relationships/image" Target="../media/image13.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5" Type="http://schemas.openxmlformats.org/officeDocument/2006/relationships/image" Target="../media/image12.svg"/><Relationship Id="rId23" Type="http://schemas.openxmlformats.org/officeDocument/2006/relationships/image" Target="../media/image22.svg"/><Relationship Id="rId10" Type="http://schemas.openxmlformats.org/officeDocument/2006/relationships/image" Target="../media/image7.png"/><Relationship Id="rId19" Type="http://schemas.openxmlformats.org/officeDocument/2006/relationships/image" Target="../media/image16.sv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1.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975329">
            <a:off x="10831178" y="-3013047"/>
            <a:ext cx="9374539" cy="1003112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05708">
            <a:off x="-2553589" y="7058552"/>
            <a:ext cx="8257993" cy="699677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527056">
            <a:off x="-2991288" y="-4364987"/>
            <a:ext cx="9133392" cy="773847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143192">
            <a:off x="11479416" y="8363034"/>
            <a:ext cx="8505753" cy="7593318"/>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377189" y="-3700436"/>
            <a:ext cx="5586791" cy="5702950"/>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31467" y="7705463"/>
            <a:ext cx="5586791" cy="5702950"/>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69570" y="7435525"/>
            <a:ext cx="5586791" cy="5702950"/>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329732" y="-217850"/>
            <a:ext cx="5586791" cy="5702950"/>
          </a:xfrm>
          <a:prstGeom prst="rect">
            <a:avLst/>
          </a:prstGeom>
        </p:spPr>
      </p:pic>
      <p:pic>
        <p:nvPicPr>
          <p:cNvPr id="10" name="Picture 1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732293" y="3900721"/>
            <a:ext cx="1740853" cy="1865402"/>
          </a:xfrm>
          <a:prstGeom prst="rect">
            <a:avLst/>
          </a:prstGeom>
        </p:spPr>
      </p:pic>
      <p:pic>
        <p:nvPicPr>
          <p:cNvPr id="11" name="Picture 1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04981" y="6210242"/>
            <a:ext cx="1740853" cy="1865402"/>
          </a:xfrm>
          <a:prstGeom prst="rect">
            <a:avLst/>
          </a:prstGeom>
        </p:spPr>
      </p:pic>
      <p:pic>
        <p:nvPicPr>
          <p:cNvPr id="12" name="Picture 12"/>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275229">
            <a:off x="6905424" y="7807226"/>
            <a:ext cx="4477152" cy="1245462"/>
          </a:xfrm>
          <a:prstGeom prst="rect">
            <a:avLst/>
          </a:prstGeom>
        </p:spPr>
      </p:pic>
      <p:pic>
        <p:nvPicPr>
          <p:cNvPr id="13" name="Picture 13"/>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1272167">
            <a:off x="4642510" y="2196266"/>
            <a:ext cx="1936471" cy="874717"/>
          </a:xfrm>
          <a:prstGeom prst="rect">
            <a:avLst/>
          </a:prstGeom>
        </p:spPr>
      </p:pic>
      <p:sp>
        <p:nvSpPr>
          <p:cNvPr id="14" name="TextBox 14"/>
          <p:cNvSpPr txBox="1"/>
          <p:nvPr/>
        </p:nvSpPr>
        <p:spPr>
          <a:xfrm>
            <a:off x="3859959" y="3745784"/>
            <a:ext cx="10568082" cy="2954655"/>
          </a:xfrm>
          <a:prstGeom prst="rect">
            <a:avLst/>
          </a:prstGeom>
        </p:spPr>
        <p:txBody>
          <a:bodyPr lIns="0" tIns="0" rIns="0" bIns="0" rtlCol="0" anchor="t">
            <a:spAutoFit/>
          </a:bodyPr>
          <a:lstStyle/>
          <a:p>
            <a:pPr algn="ctr"/>
            <a:r>
              <a:rPr lang="es-MX" sz="9600" b="0" i="0" dirty="0">
                <a:solidFill>
                  <a:srgbClr val="374050"/>
                </a:solidFill>
                <a:effectLst/>
                <a:latin typeface="Modern Love" panose="04090805081005020601" pitchFamily="82" charset="0"/>
              </a:rPr>
              <a:t>APLICACIONES DE LAS PILAS</a:t>
            </a:r>
          </a:p>
        </p:txBody>
      </p:sp>
      <p:pic>
        <p:nvPicPr>
          <p:cNvPr id="15" name="Picture 15"/>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751158">
            <a:off x="3321466" y="1101384"/>
            <a:ext cx="777740" cy="976614"/>
          </a:xfrm>
          <a:prstGeom prst="rect">
            <a:avLst/>
          </a:prstGeom>
        </p:spPr>
      </p:pic>
      <p:sp>
        <p:nvSpPr>
          <p:cNvPr id="17" name="CuadroTexto 16">
            <a:extLst>
              <a:ext uri="{FF2B5EF4-FFF2-40B4-BE49-F238E27FC236}">
                <a16:creationId xmlns:a16="http://schemas.microsoft.com/office/drawing/2014/main" id="{8F78275C-0A12-42FF-49FD-6DFF04481393}"/>
              </a:ext>
            </a:extLst>
          </p:cNvPr>
          <p:cNvSpPr txBox="1"/>
          <p:nvPr/>
        </p:nvSpPr>
        <p:spPr>
          <a:xfrm>
            <a:off x="6987158" y="7941817"/>
            <a:ext cx="4866668" cy="1477328"/>
          </a:xfrm>
          <a:prstGeom prst="rect">
            <a:avLst/>
          </a:prstGeom>
          <a:solidFill>
            <a:schemeClr val="accent6">
              <a:lumMod val="40000"/>
              <a:lumOff val="60000"/>
            </a:schemeClr>
          </a:solidFill>
        </p:spPr>
        <p:txBody>
          <a:bodyPr wrap="square" rtlCol="0">
            <a:spAutoFit/>
          </a:bodyPr>
          <a:lstStyle/>
          <a:p>
            <a:pPr algn="ctr"/>
            <a:r>
              <a:rPr lang="es-MX" dirty="0">
                <a:latin typeface="Abadi" panose="020B0604020104020204" pitchFamily="34" charset="0"/>
              </a:rPr>
              <a:t>Bravo Rosas Yamileth </a:t>
            </a:r>
          </a:p>
          <a:p>
            <a:pPr algn="ctr"/>
            <a:r>
              <a:rPr lang="es-MX" dirty="0">
                <a:latin typeface="Abadi" panose="020B0604020104020204" pitchFamily="34" charset="0"/>
              </a:rPr>
              <a:t>Crescencio  Rico José Armando</a:t>
            </a:r>
          </a:p>
          <a:p>
            <a:pPr algn="ctr"/>
            <a:r>
              <a:rPr lang="es-MX" dirty="0">
                <a:latin typeface="Abadi" panose="020B0604020104020204" pitchFamily="34" charset="0"/>
              </a:rPr>
              <a:t>Hernández </a:t>
            </a:r>
            <a:r>
              <a:rPr lang="es-MX" dirty="0" err="1">
                <a:latin typeface="Abadi" panose="020B0604020104020204" pitchFamily="34" charset="0"/>
              </a:rPr>
              <a:t>Angon</a:t>
            </a:r>
            <a:r>
              <a:rPr lang="es-MX" dirty="0">
                <a:latin typeface="Abadi" panose="020B0604020104020204" pitchFamily="34" charset="0"/>
              </a:rPr>
              <a:t> Diego</a:t>
            </a:r>
          </a:p>
          <a:p>
            <a:pPr algn="ctr"/>
            <a:r>
              <a:rPr lang="es-MX" dirty="0">
                <a:latin typeface="Abadi" panose="020B0604020104020204" pitchFamily="34" charset="0"/>
              </a:rPr>
              <a:t>Morales </a:t>
            </a:r>
            <a:r>
              <a:rPr lang="es-MX" dirty="0" err="1">
                <a:latin typeface="Abadi" panose="020B0604020104020204" pitchFamily="34" charset="0"/>
              </a:rPr>
              <a:t>Valdeolivar</a:t>
            </a:r>
            <a:r>
              <a:rPr lang="es-MX" dirty="0">
                <a:latin typeface="Abadi" panose="020B0604020104020204" pitchFamily="34" charset="0"/>
              </a:rPr>
              <a:t>  Gael Octavio</a:t>
            </a:r>
          </a:p>
          <a:p>
            <a:endParaRPr lang="es-MX"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E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7980" y="1989207"/>
            <a:ext cx="15632040" cy="699178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527056">
            <a:off x="-3238716" y="-4408580"/>
            <a:ext cx="9133392" cy="773847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143192">
            <a:off x="11479416" y="8363034"/>
            <a:ext cx="8505753" cy="7593318"/>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169570" y="7435525"/>
            <a:ext cx="5586791" cy="5702950"/>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329732" y="-217850"/>
            <a:ext cx="5586791" cy="5702950"/>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557615" y="7424440"/>
            <a:ext cx="1740853" cy="1865402"/>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751158">
            <a:off x="3184425" y="1091859"/>
            <a:ext cx="777740" cy="976614"/>
          </a:xfrm>
          <a:prstGeom prst="rect">
            <a:avLst/>
          </a:prstGeom>
        </p:spPr>
      </p:pic>
      <p:pic>
        <p:nvPicPr>
          <p:cNvPr id="9" name="Picture 9"/>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715401">
            <a:off x="14868052" y="1084224"/>
            <a:ext cx="879881" cy="2395714"/>
          </a:xfrm>
          <a:prstGeom prst="rect">
            <a:avLst/>
          </a:prstGeom>
        </p:spPr>
      </p:pic>
      <p:pic>
        <p:nvPicPr>
          <p:cNvPr id="10" name="Picture 10"/>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673640">
            <a:off x="765728" y="7948070"/>
            <a:ext cx="5293010" cy="1459154"/>
          </a:xfrm>
          <a:prstGeom prst="rect">
            <a:avLst/>
          </a:prstGeom>
        </p:spPr>
      </p:pic>
      <p:sp>
        <p:nvSpPr>
          <p:cNvPr id="11" name="TextBox 11"/>
          <p:cNvSpPr txBox="1"/>
          <p:nvPr/>
        </p:nvSpPr>
        <p:spPr>
          <a:xfrm rot="673640">
            <a:off x="1194519" y="8266232"/>
            <a:ext cx="4428007" cy="861952"/>
          </a:xfrm>
          <a:prstGeom prst="rect">
            <a:avLst/>
          </a:prstGeom>
        </p:spPr>
        <p:txBody>
          <a:bodyPr lIns="0" tIns="0" rIns="0" bIns="0" rtlCol="0" anchor="t">
            <a:spAutoFit/>
          </a:bodyPr>
          <a:lstStyle/>
          <a:p>
            <a:pPr algn="ctr">
              <a:lnSpc>
                <a:spcPts val="6559"/>
              </a:lnSpc>
            </a:pPr>
            <a:r>
              <a:rPr lang="en-US" sz="6246">
                <a:solidFill>
                  <a:srgbClr val="935F9F"/>
                </a:solidFill>
                <a:latin typeface="Handy Casual"/>
              </a:rPr>
              <a:t>¡IMPORTANTE!</a:t>
            </a:r>
          </a:p>
        </p:txBody>
      </p:sp>
      <p:pic>
        <p:nvPicPr>
          <p:cNvPr id="12" name="Picture 1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9936138">
            <a:off x="864873" y="7508764"/>
            <a:ext cx="575876" cy="610273"/>
          </a:xfrm>
          <a:prstGeom prst="rect">
            <a:avLst/>
          </a:prstGeom>
        </p:spPr>
      </p:pic>
      <p:pic>
        <p:nvPicPr>
          <p:cNvPr id="13" name="Picture 13"/>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9534197">
            <a:off x="5453851" y="9215080"/>
            <a:ext cx="575876" cy="610273"/>
          </a:xfrm>
          <a:prstGeom prst="rect">
            <a:avLst/>
          </a:prstGeom>
        </p:spPr>
      </p:pic>
      <p:pic>
        <p:nvPicPr>
          <p:cNvPr id="14" name="Picture 14"/>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7588661" flipH="1">
            <a:off x="6085685" y="8184514"/>
            <a:ext cx="1635574" cy="738800"/>
          </a:xfrm>
          <a:prstGeom prst="rect">
            <a:avLst/>
          </a:prstGeom>
        </p:spPr>
      </p:pic>
      <p:sp>
        <p:nvSpPr>
          <p:cNvPr id="15" name="TextBox 15"/>
          <p:cNvSpPr txBox="1"/>
          <p:nvPr/>
        </p:nvSpPr>
        <p:spPr>
          <a:xfrm>
            <a:off x="3408522" y="3289268"/>
            <a:ext cx="11725091" cy="5340629"/>
          </a:xfrm>
          <a:prstGeom prst="rect">
            <a:avLst/>
          </a:prstGeom>
        </p:spPr>
        <p:txBody>
          <a:bodyPr lIns="0" tIns="0" rIns="0" bIns="0" rtlCol="0" anchor="t">
            <a:spAutoFit/>
          </a:bodyPr>
          <a:lstStyle/>
          <a:p>
            <a:pPr algn="just">
              <a:lnSpc>
                <a:spcPct val="107000"/>
              </a:lnSpc>
              <a:spcAft>
                <a:spcPts val="800"/>
              </a:spcAft>
            </a:pPr>
            <a:r>
              <a:rPr lang="es-MX" sz="1800" dirty="0">
                <a:effectLst/>
                <a:latin typeface="Arial" panose="020B0604020202020204" pitchFamily="34" charset="0"/>
                <a:ea typeface="Calibri" panose="020F0502020204030204" pitchFamily="34" charset="0"/>
                <a:cs typeface="Times New Roman" panose="02020603050405020304" pitchFamily="18" charset="0"/>
              </a:rPr>
              <a:t>U</a:t>
            </a:r>
            <a:r>
              <a:rPr lang="es-MX" sz="2400" dirty="0">
                <a:effectLst/>
                <a:latin typeface="Century Gothic" panose="020B0502020202020204" pitchFamily="34" charset="0"/>
                <a:ea typeface="Calibri" panose="020F0502020204030204" pitchFamily="34" charset="0"/>
                <a:cs typeface="Times New Roman" panose="02020603050405020304" pitchFamily="18" charset="0"/>
              </a:rPr>
              <a:t>na pila es una colección homogénea de datos en la que el acceso se realiza siguiendo un criterio LIFO (</a:t>
            </a:r>
            <a:r>
              <a:rPr lang="es-MX" sz="2400" dirty="0" err="1">
                <a:effectLst/>
                <a:latin typeface="Century Gothic" panose="020B0502020202020204" pitchFamily="34" charset="0"/>
                <a:ea typeface="Calibri" panose="020F0502020204030204" pitchFamily="34" charset="0"/>
                <a:cs typeface="Times New Roman" panose="02020603050405020304" pitchFamily="18" charset="0"/>
              </a:rPr>
              <a:t>Last</a:t>
            </a:r>
            <a:r>
              <a:rPr lang="es-MX" sz="2400" dirty="0">
                <a:effectLst/>
                <a:latin typeface="Century Gothic" panose="020B0502020202020204" pitchFamily="34" charset="0"/>
                <a:ea typeface="Calibri" panose="020F0502020204030204" pitchFamily="34" charset="0"/>
                <a:cs typeface="Times New Roman" panose="02020603050405020304" pitchFamily="18" charset="0"/>
              </a:rPr>
              <a:t> In </a:t>
            </a:r>
            <a:r>
              <a:rPr lang="es-MX" sz="2400" dirty="0" err="1">
                <a:effectLst/>
                <a:latin typeface="Century Gothic" panose="020B0502020202020204" pitchFamily="34" charset="0"/>
                <a:ea typeface="Calibri" panose="020F0502020204030204" pitchFamily="34" charset="0"/>
                <a:cs typeface="Times New Roman" panose="02020603050405020304" pitchFamily="18" charset="0"/>
              </a:rPr>
              <a:t>First</a:t>
            </a:r>
            <a:r>
              <a:rPr lang="es-MX" sz="2400" dirty="0">
                <a:effectLst/>
                <a:latin typeface="Century Gothic" panose="020B0502020202020204" pitchFamily="34" charset="0"/>
                <a:ea typeface="Calibri" panose="020F0502020204030204" pitchFamily="34" charset="0"/>
                <a:cs typeface="Times New Roman" panose="02020603050405020304" pitchFamily="18" charset="0"/>
              </a:rPr>
              <a:t> </a:t>
            </a:r>
            <a:r>
              <a:rPr lang="es-MX" sz="2400" dirty="0" err="1">
                <a:effectLst/>
                <a:latin typeface="Century Gothic" panose="020B0502020202020204" pitchFamily="34" charset="0"/>
                <a:ea typeface="Calibri" panose="020F0502020204030204" pitchFamily="34" charset="0"/>
                <a:cs typeface="Times New Roman" panose="02020603050405020304" pitchFamily="18" charset="0"/>
              </a:rPr>
              <a:t>Out</a:t>
            </a:r>
            <a:r>
              <a:rPr lang="es-MX" sz="2400" dirty="0">
                <a:effectLst/>
                <a:latin typeface="Century Gothic" panose="020B0502020202020204" pitchFamily="34" charset="0"/>
                <a:ea typeface="Calibri" panose="020F0502020204030204" pitchFamily="34" charset="0"/>
                <a:cs typeface="Times New Roman" panose="02020603050405020304" pitchFamily="18" charset="0"/>
              </a:rPr>
              <a:t>).</a:t>
            </a:r>
          </a:p>
          <a:p>
            <a:pPr algn="just">
              <a:lnSpc>
                <a:spcPct val="107000"/>
              </a:lnSpc>
              <a:spcAft>
                <a:spcPts val="800"/>
              </a:spcAft>
            </a:pPr>
            <a:r>
              <a:rPr lang="es-MX" sz="2400" dirty="0">
                <a:effectLst/>
                <a:latin typeface="Century Gothic" panose="020B050202020202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s-MX" sz="2400" dirty="0">
                <a:effectLst/>
                <a:latin typeface="Century Gothic" panose="020B0502020202020204" pitchFamily="34" charset="0"/>
                <a:ea typeface="Calibri" panose="020F0502020204030204" pitchFamily="34" charset="0"/>
                <a:cs typeface="Times New Roman" panose="02020603050405020304" pitchFamily="18" charset="0"/>
              </a:rPr>
              <a:t>Las operaciones que lleva a cabo son:</a:t>
            </a:r>
          </a:p>
          <a:p>
            <a:pPr marL="342900" lvl="0" indent="-342900" algn="just">
              <a:lnSpc>
                <a:spcPct val="107000"/>
              </a:lnSpc>
              <a:buFont typeface="Symbol" panose="05050102010706020507" pitchFamily="18" charset="2"/>
              <a:buChar char=""/>
            </a:pPr>
            <a:r>
              <a:rPr lang="es-MX" sz="2400" dirty="0" err="1">
                <a:effectLst/>
                <a:latin typeface="Century Gothic" panose="020B0502020202020204" pitchFamily="34" charset="0"/>
                <a:ea typeface="Calibri" panose="020F0502020204030204" pitchFamily="34" charset="0"/>
                <a:cs typeface="Times New Roman" panose="02020603050405020304" pitchFamily="18" charset="0"/>
              </a:rPr>
              <a:t>Push</a:t>
            </a:r>
            <a:r>
              <a:rPr lang="es-MX" sz="2400" dirty="0">
                <a:effectLst/>
                <a:latin typeface="Century Gothic" panose="020B0502020202020204" pitchFamily="34" charset="0"/>
                <a:ea typeface="Calibri" panose="020F0502020204030204" pitchFamily="34" charset="0"/>
                <a:cs typeface="Times New Roman" panose="02020603050405020304" pitchFamily="18" charset="0"/>
              </a:rPr>
              <a:t>.</a:t>
            </a:r>
            <a:r>
              <a:rPr lang="es-MX" sz="2400" i="0" dirty="0">
                <a:effectLst/>
                <a:latin typeface="Century Gothic" panose="020B0502020202020204" pitchFamily="34" charset="0"/>
              </a:rPr>
              <a:t> se añade un elemento a la pila </a:t>
            </a:r>
            <a:endParaRPr lang="es-MX" sz="2400" dirty="0">
              <a:effectLst/>
              <a:latin typeface="Century Gothic" panose="020B050202020202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s-MX" sz="2400" dirty="0">
                <a:effectLst/>
                <a:latin typeface="Century Gothic" panose="020B0502020202020204" pitchFamily="34" charset="0"/>
                <a:ea typeface="Calibri" panose="020F0502020204030204" pitchFamily="34" charset="0"/>
                <a:cs typeface="Times New Roman" panose="02020603050405020304" pitchFamily="18" charset="0"/>
              </a:rPr>
              <a:t>Pop.</a:t>
            </a:r>
            <a:r>
              <a:rPr lang="es-MX" sz="2400" i="0" dirty="0">
                <a:effectLst/>
                <a:latin typeface="Century Gothic" panose="020B0502020202020204" pitchFamily="34" charset="0"/>
              </a:rPr>
              <a:t> se elimina el elemento frontal de la pila </a:t>
            </a:r>
            <a:endParaRPr lang="es-MX" sz="2400" dirty="0">
              <a:effectLst/>
              <a:latin typeface="Century Gothic" panose="020B050202020202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s-MX" sz="2400" dirty="0">
                <a:effectLst/>
                <a:latin typeface="Century Gothic" panose="020B0502020202020204" pitchFamily="34" charset="0"/>
                <a:ea typeface="Calibri" panose="020F0502020204030204" pitchFamily="34" charset="0"/>
                <a:cs typeface="Times New Roman" panose="02020603050405020304" pitchFamily="18" charset="0"/>
              </a:rPr>
              <a:t>Free. </a:t>
            </a:r>
            <a:r>
              <a:rPr lang="es-MX" sz="2400" dirty="0" err="1">
                <a:effectLst/>
                <a:latin typeface="Century Gothic" panose="020B0502020202020204" pitchFamily="34" charset="0"/>
                <a:ea typeface="Calibri" panose="020F0502020204030204" pitchFamily="34" charset="0"/>
                <a:cs typeface="Times New Roman" panose="02020603050405020304" pitchFamily="18" charset="0"/>
              </a:rPr>
              <a:t>vacia</a:t>
            </a:r>
            <a:r>
              <a:rPr lang="es-MX" sz="2400" dirty="0">
                <a:effectLst/>
                <a:latin typeface="Century Gothic" panose="020B0502020202020204" pitchFamily="34" charset="0"/>
                <a:ea typeface="Calibri" panose="020F0502020204030204" pitchFamily="34" charset="0"/>
                <a:cs typeface="Times New Roman" panose="02020603050405020304" pitchFamily="18" charset="0"/>
              </a:rPr>
              <a:t> la pila</a:t>
            </a:r>
          </a:p>
          <a:p>
            <a:pPr marL="342900" lvl="0" indent="-342900" algn="just">
              <a:lnSpc>
                <a:spcPct val="107000"/>
              </a:lnSpc>
              <a:buFont typeface="Symbol" panose="05050102010706020507" pitchFamily="18" charset="2"/>
              <a:buChar char=""/>
            </a:pPr>
            <a:r>
              <a:rPr lang="es-MX" sz="2400" dirty="0" err="1">
                <a:effectLst/>
                <a:latin typeface="Century Gothic" panose="020B0502020202020204" pitchFamily="34" charset="0"/>
                <a:ea typeface="Calibri" panose="020F0502020204030204" pitchFamily="34" charset="0"/>
                <a:cs typeface="Times New Roman" panose="02020603050405020304" pitchFamily="18" charset="0"/>
              </a:rPr>
              <a:t>IsEmpty</a:t>
            </a:r>
            <a:r>
              <a:rPr lang="es-MX" sz="2400" dirty="0">
                <a:effectLst/>
                <a:latin typeface="Century Gothic" panose="020B0502020202020204" pitchFamily="34" charset="0"/>
                <a:ea typeface="Calibri" panose="020F0502020204030204" pitchFamily="34" charset="0"/>
                <a:cs typeface="Times New Roman" panose="02020603050405020304" pitchFamily="18" charset="0"/>
              </a:rPr>
              <a:t>.</a:t>
            </a:r>
            <a:r>
              <a:rPr lang="es-MX" sz="2400" i="0" dirty="0">
                <a:effectLst/>
                <a:latin typeface="Century Gothic" panose="020B0502020202020204" pitchFamily="34" charset="0"/>
              </a:rPr>
              <a:t> devuelve cierto si la pila está sin elementos o falso en caso de que contenga uno </a:t>
            </a:r>
          </a:p>
          <a:p>
            <a:pPr marL="342900" lvl="0" indent="-342900" algn="just">
              <a:lnSpc>
                <a:spcPct val="107000"/>
              </a:lnSpc>
              <a:buFont typeface="Symbol" panose="05050102010706020507" pitchFamily="18" charset="2"/>
              <a:buChar char=""/>
            </a:pPr>
            <a:r>
              <a:rPr lang="es-MX" sz="2400" dirty="0" err="1">
                <a:effectLst/>
                <a:latin typeface="Century Gothic" panose="020B0502020202020204" pitchFamily="34" charset="0"/>
                <a:ea typeface="Calibri" panose="020F0502020204030204" pitchFamily="34" charset="0"/>
                <a:cs typeface="Times New Roman" panose="02020603050405020304" pitchFamily="18" charset="0"/>
              </a:rPr>
              <a:t>Peek</a:t>
            </a:r>
            <a:r>
              <a:rPr lang="es-MX" sz="2400" dirty="0">
                <a:effectLst/>
                <a:latin typeface="Century Gothic" panose="020B0502020202020204" pitchFamily="34" charset="0"/>
                <a:ea typeface="Calibri" panose="020F0502020204030204" pitchFamily="34" charset="0"/>
                <a:cs typeface="Times New Roman" panose="02020603050405020304" pitchFamily="18" charset="0"/>
              </a:rPr>
              <a:t>.</a:t>
            </a:r>
            <a:r>
              <a:rPr lang="es-MX" sz="2400" i="0" dirty="0">
                <a:effectLst/>
                <a:latin typeface="Century Gothic" panose="020B0502020202020204" pitchFamily="34" charset="0"/>
              </a:rPr>
              <a:t> devuelve el elemento que esta en la cima de la pila. </a:t>
            </a:r>
            <a:endParaRPr lang="es-MX" sz="2400" dirty="0">
              <a:effectLst/>
              <a:latin typeface="Century Gothic" panose="020B050202020202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endParaRPr lang="es-MX" dirty="0">
              <a:latin typeface="Arial" panose="020B060402020202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endParaRPr lang="es-MX" b="0" i="0" dirty="0">
              <a:solidFill>
                <a:srgbClr val="374050"/>
              </a:solidFill>
              <a:effectLst/>
              <a:latin typeface="RalewayMedium"/>
            </a:endParaRPr>
          </a:p>
          <a:p>
            <a:pPr marL="342900" lvl="0" indent="-342900" algn="just">
              <a:lnSpc>
                <a:spcPct val="107000"/>
              </a:lnSpc>
              <a:spcAft>
                <a:spcPts val="800"/>
              </a:spcAft>
              <a:buFont typeface="Symbol" panose="05050102010706020507" pitchFamily="18" charset="2"/>
              <a:buChar char=""/>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E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975329">
            <a:off x="11482301" y="-3425869"/>
            <a:ext cx="9374539" cy="1003112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05708">
            <a:off x="-2553589" y="7446037"/>
            <a:ext cx="8257993" cy="699677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527056">
            <a:off x="-2991288" y="-4364987"/>
            <a:ext cx="9133392" cy="773847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143192">
            <a:off x="11916694" y="8391714"/>
            <a:ext cx="8505753" cy="7593318"/>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31467" y="8092948"/>
            <a:ext cx="5586791" cy="5702950"/>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169570" y="7435525"/>
            <a:ext cx="5586791" cy="5702950"/>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329732" y="-217850"/>
            <a:ext cx="5586791" cy="5702950"/>
          </a:xfrm>
          <a:prstGeom prst="rect">
            <a:avLst/>
          </a:prstGeom>
        </p:spPr>
      </p:pic>
      <p:pic>
        <p:nvPicPr>
          <p:cNvPr id="9" name="Picture 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732293" y="3356038"/>
            <a:ext cx="1740853" cy="1865402"/>
          </a:xfrm>
          <a:prstGeom prst="rect">
            <a:avLst/>
          </a:prstGeom>
        </p:spPr>
      </p:pic>
      <p:pic>
        <p:nvPicPr>
          <p:cNvPr id="10" name="Picture 10"/>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04981" y="6597727"/>
            <a:ext cx="1740853" cy="1865402"/>
          </a:xfrm>
          <a:prstGeom prst="rect">
            <a:avLst/>
          </a:prstGeom>
        </p:spPr>
      </p:pic>
      <p:pic>
        <p:nvPicPr>
          <p:cNvPr id="11" name="Picture 11"/>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751158">
            <a:off x="3321466" y="1101384"/>
            <a:ext cx="777740" cy="976614"/>
          </a:xfrm>
          <a:prstGeom prst="rect">
            <a:avLst/>
          </a:prstGeom>
        </p:spPr>
      </p:pic>
      <p:pic>
        <p:nvPicPr>
          <p:cNvPr id="12" name="Picture 12"/>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2848757" y="1340992"/>
            <a:ext cx="13479966" cy="8031609"/>
          </a:xfrm>
          <a:prstGeom prst="rect">
            <a:avLst/>
          </a:prstGeom>
        </p:spPr>
      </p:pic>
      <p:pic>
        <p:nvPicPr>
          <p:cNvPr id="13" name="Picture 13"/>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7793214" y="962229"/>
            <a:ext cx="2701571" cy="644766"/>
          </a:xfrm>
          <a:prstGeom prst="rect">
            <a:avLst/>
          </a:prstGeom>
        </p:spPr>
      </p:pic>
      <p:sp>
        <p:nvSpPr>
          <p:cNvPr id="15" name="TextBox 15"/>
          <p:cNvSpPr txBox="1"/>
          <p:nvPr/>
        </p:nvSpPr>
        <p:spPr>
          <a:xfrm>
            <a:off x="2997912" y="2178657"/>
            <a:ext cx="12734381" cy="1025922"/>
          </a:xfrm>
          <a:prstGeom prst="rect">
            <a:avLst/>
          </a:prstGeom>
        </p:spPr>
        <p:txBody>
          <a:bodyPr wrap="square" lIns="0" tIns="0" rIns="0" bIns="0" rtlCol="0" anchor="t">
            <a:spAutoFit/>
          </a:bodyPr>
          <a:lstStyle/>
          <a:p>
            <a:pPr algn="ctr">
              <a:lnSpc>
                <a:spcPts val="7998"/>
              </a:lnSpc>
            </a:pPr>
            <a:r>
              <a:rPr lang="en-US" sz="7617" dirty="0" err="1">
                <a:solidFill>
                  <a:srgbClr val="474747"/>
                </a:solidFill>
                <a:latin typeface="Handy Casual"/>
              </a:rPr>
              <a:t>Llamadas</a:t>
            </a:r>
            <a:r>
              <a:rPr lang="en-US" sz="7617" dirty="0">
                <a:solidFill>
                  <a:srgbClr val="474747"/>
                </a:solidFill>
                <a:latin typeface="Handy Casual"/>
              </a:rPr>
              <a:t> a </a:t>
            </a:r>
            <a:r>
              <a:rPr lang="en-US" sz="7617" dirty="0" err="1">
                <a:solidFill>
                  <a:srgbClr val="474747"/>
                </a:solidFill>
                <a:latin typeface="Handy Casual"/>
              </a:rPr>
              <a:t>subprogramas</a:t>
            </a:r>
            <a:endParaRPr lang="en-US" sz="7617" dirty="0">
              <a:solidFill>
                <a:srgbClr val="474747"/>
              </a:solidFill>
              <a:latin typeface="Handy Casual"/>
            </a:endParaRPr>
          </a:p>
        </p:txBody>
      </p:sp>
      <p:sp>
        <p:nvSpPr>
          <p:cNvPr id="16" name="TextBox 16"/>
          <p:cNvSpPr txBox="1"/>
          <p:nvPr/>
        </p:nvSpPr>
        <p:spPr>
          <a:xfrm>
            <a:off x="3824330" y="3849683"/>
            <a:ext cx="11387287" cy="2163028"/>
          </a:xfrm>
          <a:prstGeom prst="rect">
            <a:avLst/>
          </a:prstGeom>
        </p:spPr>
        <p:txBody>
          <a:bodyPr wrap="square" lIns="0" tIns="0" rIns="0" bIns="0" rtlCol="0" anchor="t">
            <a:spAutoFit/>
          </a:bodyPr>
          <a:lstStyle/>
          <a:p>
            <a:pPr algn="just">
              <a:lnSpc>
                <a:spcPct val="107000"/>
              </a:lnSpc>
              <a:spcAft>
                <a:spcPts val="800"/>
              </a:spcAft>
            </a:pPr>
            <a:r>
              <a:rPr lang="es-MX" sz="2000" dirty="0">
                <a:effectLst/>
                <a:latin typeface="RalewayRegular"/>
                <a:ea typeface="Calibri" panose="020F0502020204030204" pitchFamily="34" charset="0"/>
                <a:cs typeface="Times New Roman" panose="02020603050405020304" pitchFamily="18" charset="0"/>
              </a:rPr>
              <a:t>Cuando dentro de un programa se realizan llamadas a subprogramas (o funciones) se utilizan pilas para gestionar la ejecución de dichas llamadas. El programa principal debe recordar el lugar donde se hizo la llamada, de modo que pueda retornar allí cuando el subprograma se haya terminado de ejecutar.</a:t>
            </a:r>
            <a:endParaRPr lang="es-MX" sz="2000" dirty="0">
              <a:latin typeface="RalewayRegular"/>
              <a:ea typeface="Calibri" panose="020F0502020204030204" pitchFamily="34" charset="0"/>
              <a:cs typeface="Times New Roman" panose="02020603050405020304" pitchFamily="18" charset="0"/>
            </a:endParaRPr>
          </a:p>
          <a:p>
            <a:pPr algn="just">
              <a:lnSpc>
                <a:spcPct val="107000"/>
              </a:lnSpc>
              <a:spcAft>
                <a:spcPts val="800"/>
              </a:spcAft>
            </a:pPr>
            <a:r>
              <a:rPr lang="es-MX" sz="2000" b="0" i="0" dirty="0">
                <a:effectLst/>
                <a:latin typeface="RalewayRegular"/>
              </a:rPr>
              <a:t>Esta operación se consigue disponiendo las direcciones de retorno de una pila.</a:t>
            </a:r>
          </a:p>
          <a:p>
            <a:pPr algn="just">
              <a:lnSpc>
                <a:spcPct val="107000"/>
              </a:lnSpc>
              <a:spcAft>
                <a:spcPts val="800"/>
              </a:spcAft>
            </a:pPr>
            <a:endParaRPr lang="es-MX" sz="2000" dirty="0">
              <a:effectLst/>
              <a:latin typeface="Abadi Extra Light" panose="020B0604020202020204" pitchFamily="34" charset="0"/>
              <a:ea typeface="Calibri" panose="020F0502020204030204" pitchFamily="34" charset="0"/>
              <a:cs typeface="Times New Roman" panose="02020603050405020304" pitchFamily="18" charset="0"/>
            </a:endParaRPr>
          </a:p>
        </p:txBody>
      </p:sp>
      <p:pic>
        <p:nvPicPr>
          <p:cNvPr id="17" name="Picture 17"/>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rot="2569145">
            <a:off x="14707790" y="9153697"/>
            <a:ext cx="1672854" cy="755640"/>
          </a:xfrm>
          <a:prstGeom prst="rect">
            <a:avLst/>
          </a:prstGeom>
        </p:spPr>
      </p:pic>
      <p:pic>
        <p:nvPicPr>
          <p:cNvPr id="19" name="Picture 19"/>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flipH="1">
            <a:off x="1807405" y="7907246"/>
            <a:ext cx="1131078" cy="1456121"/>
          </a:xfrm>
          <a:prstGeom prst="rect">
            <a:avLst/>
          </a:prstGeom>
        </p:spPr>
      </p:pic>
      <p:pic>
        <p:nvPicPr>
          <p:cNvPr id="20" name="Imagen 19">
            <a:extLst>
              <a:ext uri="{FF2B5EF4-FFF2-40B4-BE49-F238E27FC236}">
                <a16:creationId xmlns:a16="http://schemas.microsoft.com/office/drawing/2014/main" id="{296A3378-E1CF-49C1-0C63-EA2430811461}"/>
              </a:ext>
            </a:extLst>
          </p:cNvPr>
          <p:cNvPicPr>
            <a:picLocks noChangeAspect="1"/>
          </p:cNvPicPr>
          <p:nvPr/>
        </p:nvPicPr>
        <p:blipFill>
          <a:blip r:embed="rId28"/>
          <a:stretch>
            <a:fillRect/>
          </a:stretch>
        </p:blipFill>
        <p:spPr>
          <a:xfrm>
            <a:off x="6204479" y="6158819"/>
            <a:ext cx="7432013" cy="27750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E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4119" y="1889728"/>
            <a:ext cx="16869690" cy="75453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77988">
            <a:off x="-375832" y="2251909"/>
            <a:ext cx="3099289" cy="793815"/>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77988">
            <a:off x="15183543" y="8812822"/>
            <a:ext cx="3099289" cy="793815"/>
          </a:xfrm>
          <a:prstGeom prst="rect">
            <a:avLst/>
          </a:prstGeom>
        </p:spPr>
      </p:pic>
      <p:sp>
        <p:nvSpPr>
          <p:cNvPr id="11" name="TextBox 11"/>
          <p:cNvSpPr txBox="1"/>
          <p:nvPr/>
        </p:nvSpPr>
        <p:spPr>
          <a:xfrm>
            <a:off x="221383" y="504241"/>
            <a:ext cx="5468026" cy="1179810"/>
          </a:xfrm>
          <a:prstGeom prst="rect">
            <a:avLst/>
          </a:prstGeom>
        </p:spPr>
        <p:txBody>
          <a:bodyPr wrap="square" lIns="0" tIns="0" rIns="0" bIns="0" rtlCol="0" anchor="t">
            <a:spAutoFit/>
          </a:bodyPr>
          <a:lstStyle/>
          <a:p>
            <a:pPr algn="ctr">
              <a:lnSpc>
                <a:spcPts val="9239"/>
              </a:lnSpc>
            </a:pPr>
            <a:r>
              <a:rPr lang="en-US" sz="8799" dirty="0" err="1">
                <a:solidFill>
                  <a:srgbClr val="474747"/>
                </a:solidFill>
                <a:latin typeface="Handy Casual"/>
              </a:rPr>
              <a:t>Explicacion</a:t>
            </a:r>
            <a:endParaRPr lang="en-US" sz="8799" dirty="0">
              <a:solidFill>
                <a:srgbClr val="474747"/>
              </a:solidFill>
              <a:latin typeface="Handy Casual"/>
            </a:endParaRPr>
          </a:p>
        </p:txBody>
      </p:sp>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958822">
            <a:off x="16071578" y="-4144249"/>
            <a:ext cx="8505753" cy="7593318"/>
          </a:xfrm>
          <a:prstGeom prst="rect">
            <a:avLst/>
          </a:prstGeom>
        </p:spPr>
      </p:pic>
      <p:pic>
        <p:nvPicPr>
          <p:cNvPr id="19" name="Picture 1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373286" y="438492"/>
            <a:ext cx="1101602" cy="1180416"/>
          </a:xfrm>
          <a:prstGeom prst="rect">
            <a:avLst/>
          </a:prstGeom>
        </p:spPr>
      </p:pic>
      <p:pic>
        <p:nvPicPr>
          <p:cNvPr id="20" name="Picture 2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299893">
            <a:off x="17519054" y="384527"/>
            <a:ext cx="3885979" cy="3966775"/>
          </a:xfrm>
          <a:prstGeom prst="rect">
            <a:avLst/>
          </a:prstGeom>
        </p:spPr>
      </p:pic>
      <p:pic>
        <p:nvPicPr>
          <p:cNvPr id="21" name="Picture 2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023845">
            <a:off x="-6017997" y="6298564"/>
            <a:ext cx="7317103" cy="6532177"/>
          </a:xfrm>
          <a:prstGeom prst="rect">
            <a:avLst/>
          </a:prstGeom>
        </p:spPr>
      </p:pic>
      <p:pic>
        <p:nvPicPr>
          <p:cNvPr id="22" name="Picture 22"/>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700000">
            <a:off x="-150743" y="9312871"/>
            <a:ext cx="3885979" cy="3966775"/>
          </a:xfrm>
          <a:prstGeom prst="rect">
            <a:avLst/>
          </a:prstGeom>
        </p:spPr>
      </p:pic>
      <p:pic>
        <p:nvPicPr>
          <p:cNvPr id="23" name="Picture 23"/>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62769">
            <a:off x="241518" y="8507172"/>
            <a:ext cx="690565" cy="867147"/>
          </a:xfrm>
          <a:prstGeom prst="rect">
            <a:avLst/>
          </a:prstGeom>
        </p:spPr>
      </p:pic>
      <p:sp>
        <p:nvSpPr>
          <p:cNvPr id="25" name="CuadroTexto 24">
            <a:extLst>
              <a:ext uri="{FF2B5EF4-FFF2-40B4-BE49-F238E27FC236}">
                <a16:creationId xmlns:a16="http://schemas.microsoft.com/office/drawing/2014/main" id="{4DF5869D-094A-A09D-9E37-81A30F51E0FF}"/>
              </a:ext>
            </a:extLst>
          </p:cNvPr>
          <p:cNvSpPr txBox="1"/>
          <p:nvPr/>
        </p:nvSpPr>
        <p:spPr>
          <a:xfrm>
            <a:off x="782578" y="3771919"/>
            <a:ext cx="5982040" cy="2705934"/>
          </a:xfrm>
          <a:prstGeom prst="rect">
            <a:avLst/>
          </a:prstGeom>
        </p:spPr>
        <p:txBody>
          <a:bodyPr wrap="square" rtlCol="0">
            <a:spAutoFit/>
          </a:bodyPr>
          <a:lstStyle/>
          <a:p>
            <a:pPr marL="342900" lvl="0" indent="-342900">
              <a:lnSpc>
                <a:spcPct val="107000"/>
              </a:lnSpc>
              <a:buFont typeface="Symbol" panose="05050102010706020507" pitchFamily="18" charset="2"/>
              <a:buChar char=""/>
            </a:pPr>
            <a:r>
              <a:rPr lang="es-MX" sz="2000" dirty="0">
                <a:solidFill>
                  <a:srgbClr val="000000"/>
                </a:solidFill>
                <a:effectLst/>
                <a:latin typeface="RalewayRegular"/>
                <a:ea typeface="Calibri" panose="020F0502020204030204" pitchFamily="34" charset="0"/>
                <a:cs typeface="Times New Roman" panose="02020603050405020304" pitchFamily="18" charset="0"/>
              </a:rPr>
              <a:t>Supongamos que tenemos 3 subprogramas llamados A, B y C.</a:t>
            </a:r>
            <a:endParaRPr lang="es-MX" sz="2000" dirty="0">
              <a:effectLst/>
              <a:latin typeface="RalewayRegular"/>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MX" sz="2000" dirty="0">
                <a:solidFill>
                  <a:srgbClr val="000000"/>
                </a:solidFill>
                <a:effectLst/>
                <a:latin typeface="RalewayRegular"/>
                <a:ea typeface="Calibri" panose="020F0502020204030204" pitchFamily="34" charset="0"/>
                <a:cs typeface="Times New Roman" panose="02020603050405020304" pitchFamily="18" charset="0"/>
              </a:rPr>
              <a:t>Supongamos que A invoca a B y B invoca a C.</a:t>
            </a:r>
            <a:endParaRPr lang="es-MX" sz="2000" dirty="0">
              <a:effectLst/>
              <a:latin typeface="RalewayRegular"/>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MX" sz="2000" dirty="0">
                <a:solidFill>
                  <a:srgbClr val="000000"/>
                </a:solidFill>
                <a:effectLst/>
                <a:latin typeface="RalewayRegular"/>
                <a:ea typeface="Calibri" panose="020F0502020204030204" pitchFamily="34" charset="0"/>
                <a:cs typeface="Times New Roman" panose="02020603050405020304" pitchFamily="18" charset="0"/>
              </a:rPr>
              <a:t>B no terminara su trabajo hasta que C haya terminado y devuelva su control a B</a:t>
            </a:r>
            <a:endParaRPr lang="es-MX" sz="2000" dirty="0">
              <a:effectLst/>
              <a:latin typeface="RalewayRegular"/>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s-MX" sz="2000" dirty="0">
                <a:solidFill>
                  <a:srgbClr val="000000"/>
                </a:solidFill>
                <a:effectLst/>
                <a:latin typeface="RalewayRegular"/>
                <a:ea typeface="Calibri" panose="020F0502020204030204" pitchFamily="34" charset="0"/>
                <a:cs typeface="Times New Roman" panose="02020603050405020304" pitchFamily="18" charset="0"/>
              </a:rPr>
              <a:t>A es el primero que arranca la ejecución, pero es el ultimo que lo termina, tras la terminación y retorno de B.</a:t>
            </a:r>
            <a:endParaRPr lang="es-MX" sz="2000" dirty="0">
              <a:effectLst/>
              <a:latin typeface="RalewayRegular"/>
              <a:ea typeface="Calibri" panose="020F0502020204030204" pitchFamily="34" charset="0"/>
              <a:cs typeface="Times New Roman" panose="02020603050405020304" pitchFamily="18" charset="0"/>
            </a:endParaRPr>
          </a:p>
        </p:txBody>
      </p:sp>
      <p:pic>
        <p:nvPicPr>
          <p:cNvPr id="26" name="Imagen 25">
            <a:extLst>
              <a:ext uri="{FF2B5EF4-FFF2-40B4-BE49-F238E27FC236}">
                <a16:creationId xmlns:a16="http://schemas.microsoft.com/office/drawing/2014/main" id="{F4037875-C1DC-5E08-9C4A-C144EE9323D6}"/>
              </a:ext>
            </a:extLst>
          </p:cNvPr>
          <p:cNvPicPr>
            <a:picLocks noChangeAspect="1"/>
          </p:cNvPicPr>
          <p:nvPr/>
        </p:nvPicPr>
        <p:blipFill>
          <a:blip r:embed="rId14"/>
          <a:stretch>
            <a:fillRect/>
          </a:stretch>
        </p:blipFill>
        <p:spPr>
          <a:xfrm>
            <a:off x="7212336" y="2652280"/>
            <a:ext cx="9331958" cy="63774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E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48551" y="-1835234"/>
            <a:ext cx="8305799" cy="1395746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975329">
            <a:off x="12253804" y="-3631987"/>
            <a:ext cx="9374539" cy="10031121"/>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405708">
            <a:off x="-2553589" y="7446037"/>
            <a:ext cx="8257993" cy="6996773"/>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527056">
            <a:off x="-2991288" y="-4364987"/>
            <a:ext cx="9133392" cy="7738474"/>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143192">
            <a:off x="11916694" y="8391714"/>
            <a:ext cx="8505753" cy="7593318"/>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0" y="8092948"/>
            <a:ext cx="5586791" cy="5702950"/>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69570" y="7435525"/>
            <a:ext cx="5586791" cy="5702950"/>
          </a:xfrm>
          <a:prstGeom prst="rect">
            <a:avLst/>
          </a:prstGeom>
        </p:spPr>
      </p:pic>
      <p:pic>
        <p:nvPicPr>
          <p:cNvPr id="9" name="Picture 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329732" y="-217850"/>
            <a:ext cx="5586791" cy="5702950"/>
          </a:xfrm>
          <a:prstGeom prst="rect">
            <a:avLst/>
          </a:prstGeom>
        </p:spPr>
      </p:pic>
      <p:pic>
        <p:nvPicPr>
          <p:cNvPr id="10" name="Picture 10"/>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32293" y="3356038"/>
            <a:ext cx="1740853" cy="1865402"/>
          </a:xfrm>
          <a:prstGeom prst="rect">
            <a:avLst/>
          </a:prstGeom>
        </p:spPr>
      </p:pic>
      <p:pic>
        <p:nvPicPr>
          <p:cNvPr id="11" name="Picture 11"/>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704981" y="6597727"/>
            <a:ext cx="1740853" cy="1865402"/>
          </a:xfrm>
          <a:prstGeom prst="rect">
            <a:avLst/>
          </a:prstGeom>
        </p:spPr>
      </p:pic>
      <p:pic>
        <p:nvPicPr>
          <p:cNvPr id="12" name="Picture 12"/>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751158">
            <a:off x="4374495" y="287680"/>
            <a:ext cx="777740" cy="976614"/>
          </a:xfrm>
          <a:prstGeom prst="rect">
            <a:avLst/>
          </a:prstGeom>
        </p:spPr>
      </p:pic>
      <p:pic>
        <p:nvPicPr>
          <p:cNvPr id="13" name="Picture 13"/>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flipV="1">
            <a:off x="7307276" y="578365"/>
            <a:ext cx="1924789" cy="1311164"/>
          </a:xfrm>
          <a:prstGeom prst="rect">
            <a:avLst/>
          </a:prstGeom>
        </p:spPr>
      </p:pic>
      <p:pic>
        <p:nvPicPr>
          <p:cNvPr id="18" name="Picture 18"/>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rot="2569145">
            <a:off x="1800512" y="8784394"/>
            <a:ext cx="1672854" cy="755640"/>
          </a:xfrm>
          <a:prstGeom prst="rect">
            <a:avLst/>
          </a:prstGeom>
        </p:spPr>
      </p:pic>
      <p:pic>
        <p:nvPicPr>
          <p:cNvPr id="19" name="Picture 19"/>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rot="750104">
            <a:off x="13692019" y="545068"/>
            <a:ext cx="1294992" cy="1344926"/>
          </a:xfrm>
          <a:prstGeom prst="rect">
            <a:avLst/>
          </a:prstGeom>
        </p:spPr>
      </p:pic>
      <p:sp>
        <p:nvSpPr>
          <p:cNvPr id="22" name="TextBox 22"/>
          <p:cNvSpPr txBox="1"/>
          <p:nvPr/>
        </p:nvSpPr>
        <p:spPr>
          <a:xfrm>
            <a:off x="3753121" y="2216647"/>
            <a:ext cx="9499223" cy="615553"/>
          </a:xfrm>
          <a:prstGeom prst="rect">
            <a:avLst/>
          </a:prstGeom>
        </p:spPr>
        <p:txBody>
          <a:bodyPr wrap="square" lIns="0" tIns="0" rIns="0" bIns="0" rtlCol="0" anchor="t">
            <a:spAutoFit/>
          </a:bodyPr>
          <a:lstStyle/>
          <a:p>
            <a:pPr algn="ctr"/>
            <a:r>
              <a:rPr lang="es-MX" sz="4000" b="1" i="0" dirty="0">
                <a:solidFill>
                  <a:srgbClr val="374050"/>
                </a:solidFill>
                <a:effectLst/>
                <a:latin typeface="Century Gothic" panose="020B0502020202020204" pitchFamily="34" charset="0"/>
              </a:rPr>
              <a:t>Recursividad</a:t>
            </a:r>
          </a:p>
        </p:txBody>
      </p:sp>
      <p:sp>
        <p:nvSpPr>
          <p:cNvPr id="24" name="CuadroTexto 23">
            <a:extLst>
              <a:ext uri="{FF2B5EF4-FFF2-40B4-BE49-F238E27FC236}">
                <a16:creationId xmlns:a16="http://schemas.microsoft.com/office/drawing/2014/main" id="{0D592292-D8DC-D255-1A23-F6A0C9AFF815}"/>
              </a:ext>
            </a:extLst>
          </p:cNvPr>
          <p:cNvSpPr txBox="1"/>
          <p:nvPr/>
        </p:nvSpPr>
        <p:spPr>
          <a:xfrm>
            <a:off x="3806723" y="3463796"/>
            <a:ext cx="3460151" cy="4629152"/>
          </a:xfrm>
          <a:prstGeom prst="rect">
            <a:avLst/>
          </a:prstGeom>
          <a:noFill/>
        </p:spPr>
        <p:txBody>
          <a:bodyPr wrap="square" rtlCol="0">
            <a:spAutoFit/>
          </a:bodyPr>
          <a:lstStyle/>
          <a:p>
            <a:pPr>
              <a:lnSpc>
                <a:spcPct val="107000"/>
              </a:lnSpc>
              <a:spcAft>
                <a:spcPts val="800"/>
              </a:spcAft>
            </a:pPr>
            <a:r>
              <a:rPr lang="es-MX" sz="1600" dirty="0">
                <a:solidFill>
                  <a:srgbClr val="000000"/>
                </a:solidFill>
                <a:effectLst/>
                <a:latin typeface="RalewayRegular"/>
                <a:ea typeface="Calibri" panose="020F0502020204030204" pitchFamily="34" charset="0"/>
                <a:cs typeface="Times New Roman" panose="02020603050405020304" pitchFamily="18" charset="0"/>
              </a:rPr>
              <a:t>Técnica que permite a un bloque de instrucciones que se pueda ejecutar un cierto número de veces.</a:t>
            </a:r>
            <a:endParaRPr lang="es-MX" sz="1600" dirty="0">
              <a:effectLst/>
              <a:latin typeface="RalewayRegular"/>
              <a:ea typeface="Calibri" panose="020F0502020204030204" pitchFamily="34" charset="0"/>
              <a:cs typeface="Times New Roman" panose="02020603050405020304" pitchFamily="18" charset="0"/>
            </a:endParaRPr>
          </a:p>
          <a:p>
            <a:pPr>
              <a:lnSpc>
                <a:spcPct val="107000"/>
              </a:lnSpc>
              <a:spcAft>
                <a:spcPts val="800"/>
              </a:spcAft>
            </a:pPr>
            <a:r>
              <a:rPr lang="es-MX" sz="1600" dirty="0">
                <a:solidFill>
                  <a:srgbClr val="000000"/>
                </a:solidFill>
                <a:effectLst/>
                <a:latin typeface="RalewayRegular"/>
                <a:ea typeface="Calibri" panose="020F0502020204030204" pitchFamily="34" charset="0"/>
                <a:cs typeface="Times New Roman" panose="02020603050405020304" pitchFamily="18" charset="0"/>
              </a:rPr>
              <a:t>Para simular un programa resurtivo es necesario la utilización de pila, ya que se está llamando continuamente a sí mismo.</a:t>
            </a:r>
            <a:endParaRPr lang="es-MX" sz="1600" dirty="0">
              <a:effectLst/>
              <a:latin typeface="RalewayRegular"/>
              <a:ea typeface="Calibri" panose="020F0502020204030204" pitchFamily="34" charset="0"/>
              <a:cs typeface="Times New Roman" panose="02020603050405020304" pitchFamily="18" charset="0"/>
            </a:endParaRPr>
          </a:p>
          <a:p>
            <a:pPr>
              <a:lnSpc>
                <a:spcPct val="107000"/>
              </a:lnSpc>
              <a:spcAft>
                <a:spcPts val="800"/>
              </a:spcAft>
            </a:pPr>
            <a:r>
              <a:rPr lang="es-MX" sz="1600" i="1" dirty="0">
                <a:solidFill>
                  <a:srgbClr val="000000"/>
                </a:solidFill>
                <a:effectLst/>
                <a:latin typeface="RalewayRegular"/>
                <a:ea typeface="Calibri" panose="020F0502020204030204" pitchFamily="34" charset="0"/>
                <a:cs typeface="Times New Roman" panose="02020603050405020304" pitchFamily="18" charset="0"/>
              </a:rPr>
              <a:t>La implementación de una función recursiva en Java sigue los mismos principios que cualquier otra función. La función recursiva tiene que tener un caso base que indica cuándo la recursividad debe detenerse.</a:t>
            </a:r>
            <a:endParaRPr lang="es-MX" sz="1600" dirty="0">
              <a:effectLst/>
              <a:latin typeface="RalewayRegular"/>
              <a:ea typeface="Calibri" panose="020F0502020204030204" pitchFamily="34" charset="0"/>
              <a:cs typeface="Times New Roman" panose="02020603050405020304" pitchFamily="18" charset="0"/>
            </a:endParaRPr>
          </a:p>
          <a:p>
            <a:endParaRPr lang="es-MX" dirty="0"/>
          </a:p>
        </p:txBody>
      </p:sp>
      <p:pic>
        <p:nvPicPr>
          <p:cNvPr id="27" name="Imagen 26">
            <a:extLst>
              <a:ext uri="{FF2B5EF4-FFF2-40B4-BE49-F238E27FC236}">
                <a16:creationId xmlns:a16="http://schemas.microsoft.com/office/drawing/2014/main" id="{092B140E-E62D-1A63-1B6C-AA763CB8E6D0}"/>
              </a:ext>
            </a:extLst>
          </p:cNvPr>
          <p:cNvPicPr>
            <a:picLocks noChangeAspect="1"/>
          </p:cNvPicPr>
          <p:nvPr/>
        </p:nvPicPr>
        <p:blipFill rotWithShape="1">
          <a:blip r:embed="rId28"/>
          <a:srcRect l="20063" t="54009" r="43227" b="22918"/>
          <a:stretch/>
        </p:blipFill>
        <p:spPr>
          <a:xfrm>
            <a:off x="7614859" y="4058247"/>
            <a:ext cx="7021912" cy="26592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975329">
            <a:off x="11482301" y="-3425869"/>
            <a:ext cx="9374539" cy="10031121"/>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405708">
            <a:off x="-2553589" y="7446037"/>
            <a:ext cx="8257993" cy="6996773"/>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527056">
            <a:off x="-2991288" y="-4364987"/>
            <a:ext cx="9133392" cy="7738474"/>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4143192">
            <a:off x="11916694" y="8391714"/>
            <a:ext cx="8505753" cy="7593318"/>
          </a:xfrm>
          <a:prstGeom prst="rect">
            <a:avLst/>
          </a:prstGeom>
        </p:spPr>
      </p:pic>
      <p:pic>
        <p:nvPicPr>
          <p:cNvPr id="6" name="Picture 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31467" y="8092948"/>
            <a:ext cx="5586791" cy="5702950"/>
          </a:xfrm>
          <a:prstGeom prst="rect">
            <a:avLst/>
          </a:prstGeom>
        </p:spPr>
      </p:pic>
      <p:pic>
        <p:nvPicPr>
          <p:cNvPr id="7" name="Picture 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169570" y="7435525"/>
            <a:ext cx="5586791" cy="5702950"/>
          </a:xfrm>
          <a:prstGeom prst="rect">
            <a:avLst/>
          </a:prstGeom>
        </p:spPr>
      </p:pic>
      <p:pic>
        <p:nvPicPr>
          <p:cNvPr id="8" name="Picture 8"/>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329732" y="-217850"/>
            <a:ext cx="5586791" cy="5702950"/>
          </a:xfrm>
          <a:prstGeom prst="rect">
            <a:avLst/>
          </a:prstGeom>
        </p:spPr>
      </p:pic>
      <p:pic>
        <p:nvPicPr>
          <p:cNvPr id="9" name="Picture 9"/>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5732293" y="3356038"/>
            <a:ext cx="1740853" cy="1865402"/>
          </a:xfrm>
          <a:prstGeom prst="rect">
            <a:avLst/>
          </a:prstGeom>
        </p:spPr>
      </p:pic>
      <p:pic>
        <p:nvPicPr>
          <p:cNvPr id="10" name="Picture 10"/>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04981" y="6597727"/>
            <a:ext cx="1740853" cy="1865402"/>
          </a:xfrm>
          <a:prstGeom prst="rect">
            <a:avLst/>
          </a:prstGeom>
        </p:spPr>
      </p:pic>
      <p:pic>
        <p:nvPicPr>
          <p:cNvPr id="11" name="Picture 11"/>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rot="-751158">
            <a:off x="3321466" y="1101384"/>
            <a:ext cx="777740" cy="976614"/>
          </a:xfrm>
          <a:prstGeom prst="rect">
            <a:avLst/>
          </a:prstGeom>
        </p:spPr>
      </p:pic>
      <p:pic>
        <p:nvPicPr>
          <p:cNvPr id="12" name="Picture 12"/>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2848757" y="1435245"/>
            <a:ext cx="13479966" cy="8031609"/>
          </a:xfrm>
          <a:prstGeom prst="rect">
            <a:avLst/>
          </a:prstGeom>
        </p:spPr>
      </p:pic>
      <p:pic>
        <p:nvPicPr>
          <p:cNvPr id="13" name="Picture 13"/>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7793214" y="962229"/>
            <a:ext cx="2701571" cy="644766"/>
          </a:xfrm>
          <a:prstGeom prst="rect">
            <a:avLst/>
          </a:prstGeom>
        </p:spPr>
      </p:pic>
      <p:sp>
        <p:nvSpPr>
          <p:cNvPr id="15" name="TextBox 15"/>
          <p:cNvSpPr txBox="1"/>
          <p:nvPr/>
        </p:nvSpPr>
        <p:spPr>
          <a:xfrm>
            <a:off x="3435189" y="2375345"/>
            <a:ext cx="12734381" cy="688009"/>
          </a:xfrm>
          <a:prstGeom prst="rect">
            <a:avLst/>
          </a:prstGeom>
        </p:spPr>
        <p:txBody>
          <a:bodyPr wrap="square" lIns="0" tIns="0" rIns="0" bIns="0" rtlCol="0" anchor="t">
            <a:spAutoFit/>
          </a:bodyPr>
          <a:lstStyle/>
          <a:p>
            <a:pPr algn="ctr">
              <a:lnSpc>
                <a:spcPct val="107000"/>
              </a:lnSpc>
              <a:spcAft>
                <a:spcPts val="800"/>
              </a:spcAft>
            </a:pPr>
            <a:r>
              <a:rPr lang="es-MX" sz="4400" b="1" dirty="0">
                <a:effectLst/>
                <a:latin typeface="Abadi" panose="020B0604020104020204" pitchFamily="34" charset="0"/>
                <a:ea typeface="Calibri" panose="020F0502020204030204" pitchFamily="34" charset="0"/>
                <a:cs typeface="Times New Roman" panose="02020603050405020304" pitchFamily="18" charset="0"/>
              </a:rPr>
              <a:t>Tratamiento de expresiones aritméticas:</a:t>
            </a:r>
            <a:endParaRPr lang="es-MX" sz="4400" dirty="0">
              <a:effectLst/>
              <a:latin typeface="Abadi" panose="020B0604020104020204" pitchFamily="34" charset="0"/>
              <a:ea typeface="Calibri" panose="020F0502020204030204" pitchFamily="34" charset="0"/>
              <a:cs typeface="Times New Roman" panose="02020603050405020304" pitchFamily="18" charset="0"/>
            </a:endParaRPr>
          </a:p>
        </p:txBody>
      </p:sp>
      <p:sp>
        <p:nvSpPr>
          <p:cNvPr id="16" name="TextBox 16"/>
          <p:cNvSpPr txBox="1"/>
          <p:nvPr/>
        </p:nvSpPr>
        <p:spPr>
          <a:xfrm>
            <a:off x="3824330" y="3849683"/>
            <a:ext cx="11387287" cy="1508105"/>
          </a:xfrm>
          <a:prstGeom prst="rect">
            <a:avLst/>
          </a:prstGeom>
        </p:spPr>
        <p:txBody>
          <a:bodyPr wrap="square" lIns="0" tIns="0" rIns="0" bIns="0" rtlCol="0" anchor="t">
            <a:spAutoFit/>
          </a:bodyPr>
          <a:lstStyle/>
          <a:p>
            <a:pPr>
              <a:lnSpc>
                <a:spcPct val="107000"/>
              </a:lnSpc>
              <a:spcAft>
                <a:spcPts val="800"/>
              </a:spcAft>
            </a:pPr>
            <a:r>
              <a:rPr lang="es-MX"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El tratamiento se realiza en dos pasos principales: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1.-*</a:t>
            </a:r>
            <a:r>
              <a:rPr lang="es-MX" dirty="0">
                <a:solidFill>
                  <a:srgbClr val="000000"/>
                </a:solidFill>
                <a:latin typeface="Arial" panose="020B0604020202020204" pitchFamily="34" charset="0"/>
                <a:ea typeface="Calibri" panose="020F0502020204030204" pitchFamily="34" charset="0"/>
                <a:cs typeface="Times New Roman" panose="02020603050405020304" pitchFamily="18" charset="0"/>
              </a:rPr>
              <a:t> </a:t>
            </a: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Convertir la expresión aritmética a notación posfija (también conocida como notación polaca inversa).</a:t>
            </a:r>
          </a:p>
          <a:p>
            <a:pPr lvl="0">
              <a:lnSpc>
                <a:spcPct val="107000"/>
              </a:lnSpc>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2.-Evaluar la expresión posfija utilizando pila.</a:t>
            </a:r>
            <a:r>
              <a:rPr lang="es-MX"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s-MX" sz="1800" dirty="0">
                <a:effectLst/>
                <a:latin typeface="Arial" panose="020B0604020202020204" pitchFamily="34" charset="0"/>
                <a:ea typeface="Calibri" panose="020F0502020204030204" pitchFamily="34" charset="0"/>
              </a:rPr>
              <a:t>El algoritmo para evaluar una expresión postfija utilizando una pila</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MX" sz="2000" dirty="0">
              <a:effectLst/>
              <a:latin typeface="Abadi Extra Light" panose="020B0604020202020204" pitchFamily="34" charset="0"/>
              <a:ea typeface="Calibri" panose="020F0502020204030204" pitchFamily="34" charset="0"/>
              <a:cs typeface="Times New Roman" panose="02020603050405020304" pitchFamily="18" charset="0"/>
            </a:endParaRPr>
          </a:p>
        </p:txBody>
      </p:sp>
      <p:pic>
        <p:nvPicPr>
          <p:cNvPr id="17" name="Picture 17"/>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rot="2569145">
            <a:off x="14707790" y="9153697"/>
            <a:ext cx="1672854" cy="755640"/>
          </a:xfrm>
          <a:prstGeom prst="rect">
            <a:avLst/>
          </a:prstGeom>
        </p:spPr>
      </p:pic>
      <p:pic>
        <p:nvPicPr>
          <p:cNvPr id="19" name="Picture 19"/>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flipH="1">
            <a:off x="1807405" y="7907246"/>
            <a:ext cx="1131078" cy="1456121"/>
          </a:xfrm>
          <a:prstGeom prst="rect">
            <a:avLst/>
          </a:prstGeom>
        </p:spPr>
      </p:pic>
      <p:pic>
        <p:nvPicPr>
          <p:cNvPr id="14" name="Imagen 13">
            <a:extLst>
              <a:ext uri="{FF2B5EF4-FFF2-40B4-BE49-F238E27FC236}">
                <a16:creationId xmlns:a16="http://schemas.microsoft.com/office/drawing/2014/main" id="{E3C92155-88F0-EE6D-62F1-174945514C5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875270" y="5197923"/>
            <a:ext cx="4320361" cy="3322654"/>
          </a:xfrm>
          <a:prstGeom prst="rect">
            <a:avLst/>
          </a:prstGeom>
        </p:spPr>
      </p:pic>
    </p:spTree>
    <p:extLst>
      <p:ext uri="{BB962C8B-B14F-4D97-AF65-F5344CB8AC3E}">
        <p14:creationId xmlns:p14="http://schemas.microsoft.com/office/powerpoint/2010/main" val="1544330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975329">
            <a:off x="11482301" y="-3425869"/>
            <a:ext cx="9374539" cy="10031121"/>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405708">
            <a:off x="-2553589" y="7446037"/>
            <a:ext cx="8257993" cy="6996773"/>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527056">
            <a:off x="-2991288" y="-4364987"/>
            <a:ext cx="9133392" cy="7738474"/>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4143192">
            <a:off x="11916694" y="8391714"/>
            <a:ext cx="8505753" cy="7593318"/>
          </a:xfrm>
          <a:prstGeom prst="rect">
            <a:avLst/>
          </a:prstGeom>
        </p:spPr>
      </p:pic>
      <p:pic>
        <p:nvPicPr>
          <p:cNvPr id="6" name="Picture 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31467" y="8092948"/>
            <a:ext cx="5586791" cy="5702950"/>
          </a:xfrm>
          <a:prstGeom prst="rect">
            <a:avLst/>
          </a:prstGeom>
        </p:spPr>
      </p:pic>
      <p:pic>
        <p:nvPicPr>
          <p:cNvPr id="7" name="Picture 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169570" y="7435525"/>
            <a:ext cx="5586791" cy="5702950"/>
          </a:xfrm>
          <a:prstGeom prst="rect">
            <a:avLst/>
          </a:prstGeom>
        </p:spPr>
      </p:pic>
      <p:pic>
        <p:nvPicPr>
          <p:cNvPr id="8" name="Picture 8"/>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329732" y="-217850"/>
            <a:ext cx="5586791" cy="5702950"/>
          </a:xfrm>
          <a:prstGeom prst="rect">
            <a:avLst/>
          </a:prstGeom>
        </p:spPr>
      </p:pic>
      <p:pic>
        <p:nvPicPr>
          <p:cNvPr id="9" name="Picture 9"/>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5732293" y="3356038"/>
            <a:ext cx="1740853" cy="1865402"/>
          </a:xfrm>
          <a:prstGeom prst="rect">
            <a:avLst/>
          </a:prstGeom>
        </p:spPr>
      </p:pic>
      <p:pic>
        <p:nvPicPr>
          <p:cNvPr id="10" name="Picture 10"/>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04981" y="6597727"/>
            <a:ext cx="1740853" cy="1865402"/>
          </a:xfrm>
          <a:prstGeom prst="rect">
            <a:avLst/>
          </a:prstGeom>
        </p:spPr>
      </p:pic>
      <p:pic>
        <p:nvPicPr>
          <p:cNvPr id="11" name="Picture 11"/>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rot="-751158">
            <a:off x="3321466" y="1101384"/>
            <a:ext cx="777740" cy="976614"/>
          </a:xfrm>
          <a:prstGeom prst="rect">
            <a:avLst/>
          </a:prstGeom>
        </p:spPr>
      </p:pic>
      <p:pic>
        <p:nvPicPr>
          <p:cNvPr id="12" name="Picture 12"/>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2848757" y="1435244"/>
            <a:ext cx="13479966" cy="8508855"/>
          </a:xfrm>
          <a:prstGeom prst="rect">
            <a:avLst/>
          </a:prstGeom>
        </p:spPr>
      </p:pic>
      <p:pic>
        <p:nvPicPr>
          <p:cNvPr id="13" name="Picture 13"/>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7793214" y="962229"/>
            <a:ext cx="2701571" cy="644766"/>
          </a:xfrm>
          <a:prstGeom prst="rect">
            <a:avLst/>
          </a:prstGeom>
        </p:spPr>
      </p:pic>
      <p:sp>
        <p:nvSpPr>
          <p:cNvPr id="15" name="TextBox 15"/>
          <p:cNvSpPr txBox="1"/>
          <p:nvPr/>
        </p:nvSpPr>
        <p:spPr>
          <a:xfrm>
            <a:off x="3435189" y="2582582"/>
            <a:ext cx="12734381" cy="605807"/>
          </a:xfrm>
          <a:prstGeom prst="rect">
            <a:avLst/>
          </a:prstGeom>
        </p:spPr>
        <p:txBody>
          <a:bodyPr wrap="square" lIns="0" tIns="0" rIns="0" bIns="0" rtlCol="0" anchor="t">
            <a:spAutoFit/>
          </a:bodyPr>
          <a:lstStyle/>
          <a:p>
            <a:pPr algn="ctr">
              <a:lnSpc>
                <a:spcPct val="107000"/>
              </a:lnSpc>
              <a:spcAft>
                <a:spcPts val="800"/>
              </a:spcAft>
            </a:pPr>
            <a:r>
              <a:rPr lang="es-MX" sz="4000" b="1" dirty="0">
                <a:effectLst/>
                <a:latin typeface="Century Gothic" panose="020B0502020202020204" pitchFamily="34" charset="0"/>
                <a:ea typeface="Calibri" panose="020F0502020204030204" pitchFamily="34" charset="0"/>
                <a:cs typeface="Times New Roman" panose="02020603050405020304" pitchFamily="18" charset="0"/>
              </a:rPr>
              <a:t>Ordenación rápida</a:t>
            </a:r>
            <a:r>
              <a:rPr lang="es-MX" sz="3200" b="1" dirty="0">
                <a:effectLst/>
                <a:latin typeface="Century Gothic" panose="020B0502020202020204" pitchFamily="34" charset="0"/>
                <a:ea typeface="Calibri" panose="020F0502020204030204" pitchFamily="34" charset="0"/>
                <a:cs typeface="Times New Roman" panose="02020603050405020304" pitchFamily="18" charset="0"/>
              </a:rPr>
              <a:t>:</a:t>
            </a:r>
            <a:endParaRPr lang="es-MX" sz="3200" dirty="0">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17" name="Picture 17"/>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rot="2569145">
            <a:off x="14707790" y="9153697"/>
            <a:ext cx="1672854" cy="755640"/>
          </a:xfrm>
          <a:prstGeom prst="rect">
            <a:avLst/>
          </a:prstGeom>
        </p:spPr>
      </p:pic>
      <p:pic>
        <p:nvPicPr>
          <p:cNvPr id="19" name="Picture 19"/>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flipH="1">
            <a:off x="1807405" y="7907246"/>
            <a:ext cx="1131078" cy="1456121"/>
          </a:xfrm>
          <a:prstGeom prst="rect">
            <a:avLst/>
          </a:prstGeom>
        </p:spPr>
      </p:pic>
      <p:sp>
        <p:nvSpPr>
          <p:cNvPr id="23" name="CuadroTexto 22">
            <a:extLst>
              <a:ext uri="{FF2B5EF4-FFF2-40B4-BE49-F238E27FC236}">
                <a16:creationId xmlns:a16="http://schemas.microsoft.com/office/drawing/2014/main" id="{A9F15B0F-6A89-170B-6C0B-2F2234728C94}"/>
              </a:ext>
            </a:extLst>
          </p:cNvPr>
          <p:cNvSpPr txBox="1"/>
          <p:nvPr/>
        </p:nvSpPr>
        <p:spPr>
          <a:xfrm>
            <a:off x="4195810" y="3776608"/>
            <a:ext cx="11180064" cy="5078313"/>
          </a:xfrm>
          <a:prstGeom prst="rect">
            <a:avLst/>
          </a:prstGeom>
          <a:noFill/>
        </p:spPr>
        <p:txBody>
          <a:bodyPr wrap="square" rtlCol="0">
            <a:spAutoFit/>
          </a:bodyPr>
          <a:lstStyle/>
          <a:p>
            <a:r>
              <a:rPr lang="es-MX" dirty="0">
                <a:latin typeface="RalewayRegular"/>
              </a:rPr>
              <a:t>Para implementar una organización rápida en pilas, se pueden seguir los siguientes pasos:</a:t>
            </a:r>
          </a:p>
          <a:p>
            <a:endParaRPr lang="es-MX" dirty="0">
              <a:latin typeface="RalewayRegular"/>
            </a:endParaRPr>
          </a:p>
          <a:p>
            <a:r>
              <a:rPr lang="es-MX" dirty="0">
                <a:latin typeface="RalewayRegular"/>
              </a:rPr>
              <a:t>1.-Identificar todas las tareas que necesitan ser completadas y escribirlas en notas adhesivas, tarjetas o algún otro medio físico.</a:t>
            </a:r>
          </a:p>
          <a:p>
            <a:endParaRPr lang="es-MX" dirty="0">
              <a:latin typeface="RalewayRegular"/>
            </a:endParaRPr>
          </a:p>
          <a:p>
            <a:r>
              <a:rPr lang="es-MX" dirty="0">
                <a:latin typeface="RalewayRegular"/>
              </a:rPr>
              <a:t>2.-Organizar las tareas en orden de importancia o prioridad, colocando las tareas más importantes en la parte superior de la pila</a:t>
            </a:r>
          </a:p>
          <a:p>
            <a:endParaRPr lang="es-MX" dirty="0">
              <a:latin typeface="RalewayRegular"/>
            </a:endParaRPr>
          </a:p>
          <a:p>
            <a:r>
              <a:rPr lang="es-MX" dirty="0">
                <a:latin typeface="RalewayRegular"/>
              </a:rPr>
              <a:t>.3.-Tomar la tarea en la parte superior de la pila y trabajar en ella hasta que esté completa.</a:t>
            </a:r>
          </a:p>
          <a:p>
            <a:endParaRPr lang="es-MX" dirty="0">
              <a:latin typeface="RalewayRegular"/>
            </a:endParaRPr>
          </a:p>
          <a:p>
            <a:r>
              <a:rPr lang="es-MX" dirty="0">
                <a:latin typeface="RalewayRegular"/>
              </a:rPr>
              <a:t>4.-Una vez que se completa la tarea, moverla a un área de "tareas completadas" o descartarla si no es necesario conservar un registro.</a:t>
            </a:r>
          </a:p>
          <a:p>
            <a:endParaRPr lang="es-MX" dirty="0">
              <a:latin typeface="RalewayRegular"/>
            </a:endParaRPr>
          </a:p>
          <a:p>
            <a:r>
              <a:rPr lang="es-MX" dirty="0">
                <a:latin typeface="RalewayRegular"/>
              </a:rPr>
              <a:t>5.-Tomar la siguiente tarea en la parte superior de la pila y continuar trabajando de esta manera hasta que todas las tareas estén completadas.. Esta técnica se puede utilizar en combinación con otras herramientas de gestión de proyectos y tareas, como listas de verificación, calendarios y herramientas de seguimiento del tiempo. La organización rápida en pilas puede ser especialmente útil para aquellos que tienen múltiples tareas y proyectos que deben completarse en un plazo ajustado.</a:t>
            </a:r>
          </a:p>
        </p:txBody>
      </p:sp>
    </p:spTree>
    <p:extLst>
      <p:ext uri="{BB962C8B-B14F-4D97-AF65-F5344CB8AC3E}">
        <p14:creationId xmlns:p14="http://schemas.microsoft.com/office/powerpoint/2010/main" val="319156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E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29643">
            <a:off x="3224863" y="2605384"/>
            <a:ext cx="11037499" cy="632147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975329">
            <a:off x="10831178" y="-3013047"/>
            <a:ext cx="9374539" cy="10031121"/>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405708">
            <a:off x="-2553589" y="7058552"/>
            <a:ext cx="8257993" cy="6996773"/>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527056">
            <a:off x="-2991288" y="-4364987"/>
            <a:ext cx="9133392" cy="7738474"/>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143192">
            <a:off x="11479416" y="8363034"/>
            <a:ext cx="8505753" cy="7593318"/>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377189" y="-3700436"/>
            <a:ext cx="5586791" cy="5702950"/>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31467" y="7705463"/>
            <a:ext cx="5586791" cy="5702950"/>
          </a:xfrm>
          <a:prstGeom prst="rect">
            <a:avLst/>
          </a:prstGeom>
        </p:spPr>
      </p:pic>
      <p:pic>
        <p:nvPicPr>
          <p:cNvPr id="9" name="Picture 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6169570" y="7435525"/>
            <a:ext cx="5586791" cy="5702950"/>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329732" y="-217850"/>
            <a:ext cx="5586791" cy="5702950"/>
          </a:xfrm>
          <a:prstGeom prst="rect">
            <a:avLst/>
          </a:prstGeom>
        </p:spPr>
      </p:pic>
      <p:pic>
        <p:nvPicPr>
          <p:cNvPr id="11" name="Picture 1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32293" y="3900721"/>
            <a:ext cx="1740853" cy="1865402"/>
          </a:xfrm>
          <a:prstGeom prst="rect">
            <a:avLst/>
          </a:prstGeom>
        </p:spPr>
      </p:pic>
      <p:pic>
        <p:nvPicPr>
          <p:cNvPr id="12" name="Picture 1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704981" y="6210242"/>
            <a:ext cx="1740853" cy="1865402"/>
          </a:xfrm>
          <a:prstGeom prst="rect">
            <a:avLst/>
          </a:prstGeom>
        </p:spPr>
      </p:pic>
      <p:pic>
        <p:nvPicPr>
          <p:cNvPr id="13" name="Picture 13"/>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1272167">
            <a:off x="4642510" y="2350467"/>
            <a:ext cx="1936471" cy="874717"/>
          </a:xfrm>
          <a:prstGeom prst="rect">
            <a:avLst/>
          </a:prstGeom>
        </p:spPr>
      </p:pic>
      <p:sp>
        <p:nvSpPr>
          <p:cNvPr id="14" name="TextBox 14"/>
          <p:cNvSpPr txBox="1"/>
          <p:nvPr/>
        </p:nvSpPr>
        <p:spPr>
          <a:xfrm>
            <a:off x="3859959" y="3745784"/>
            <a:ext cx="10568082" cy="3678656"/>
          </a:xfrm>
          <a:prstGeom prst="rect">
            <a:avLst/>
          </a:prstGeom>
        </p:spPr>
        <p:txBody>
          <a:bodyPr lIns="0" tIns="0" rIns="0" bIns="0" rtlCol="0" anchor="t">
            <a:spAutoFit/>
          </a:bodyPr>
          <a:lstStyle/>
          <a:p>
            <a:pPr algn="ctr">
              <a:lnSpc>
                <a:spcPts val="14285"/>
              </a:lnSpc>
            </a:pPr>
            <a:r>
              <a:rPr lang="en-US" sz="13605">
                <a:solidFill>
                  <a:srgbClr val="474747"/>
                </a:solidFill>
                <a:latin typeface="Handy Casual"/>
              </a:rPr>
              <a:t>¡MUCHAS GRACIAS POR TU ATENCIÓN!</a:t>
            </a:r>
          </a:p>
        </p:txBody>
      </p:sp>
      <p:pic>
        <p:nvPicPr>
          <p:cNvPr id="15" name="Picture 15"/>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751158">
            <a:off x="3321466" y="1101384"/>
            <a:ext cx="777740" cy="976614"/>
          </a:xfrm>
          <a:prstGeom prst="rect">
            <a:avLst/>
          </a:prstGeom>
        </p:spPr>
      </p:pic>
      <p:pic>
        <p:nvPicPr>
          <p:cNvPr id="17" name="Picture 17"/>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9004752">
            <a:off x="9697902" y="7958918"/>
            <a:ext cx="1936471" cy="8747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578</Words>
  <Application>Microsoft Office PowerPoint</Application>
  <PresentationFormat>Personalizado</PresentationFormat>
  <Paragraphs>46</Paragraphs>
  <Slides>8</Slides>
  <Notes>2</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8</vt:i4>
      </vt:variant>
    </vt:vector>
  </HeadingPairs>
  <TitlesOfParts>
    <vt:vector size="19" baseType="lpstr">
      <vt:lpstr>RalewayRegular</vt:lpstr>
      <vt:lpstr>Abadi</vt:lpstr>
      <vt:lpstr>Handy Casual</vt:lpstr>
      <vt:lpstr>Calibri</vt:lpstr>
      <vt:lpstr>RalewayMedium</vt:lpstr>
      <vt:lpstr>Abadi Extra Light</vt:lpstr>
      <vt:lpstr>Arial</vt:lpstr>
      <vt:lpstr>Century Gothic</vt:lpstr>
      <vt:lpstr>Modern Love</vt:lpstr>
      <vt:lpstr>Symbol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Proyecto Hecho A Mano Amarillo Pastel</dc:title>
  <dc:creator>HP</dc:creator>
  <cp:lastModifiedBy>Yamileth Bravo Rosas</cp:lastModifiedBy>
  <cp:revision>2</cp:revision>
  <dcterms:created xsi:type="dcterms:W3CDTF">2006-08-16T00:00:00Z</dcterms:created>
  <dcterms:modified xsi:type="dcterms:W3CDTF">2023-03-28T06:47:54Z</dcterms:modified>
  <dc:identifier>DAFedRl5RBk</dc:identifier>
</cp:coreProperties>
</file>